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if" ContentType="image/tif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90" r:id="rId2"/>
    <p:sldId id="256" r:id="rId3"/>
    <p:sldId id="261" r:id="rId4"/>
    <p:sldId id="273" r:id="rId5"/>
    <p:sldId id="289" r:id="rId6"/>
    <p:sldId id="279" r:id="rId7"/>
    <p:sldId id="277" r:id="rId8"/>
    <p:sldId id="280" r:id="rId9"/>
    <p:sldId id="264" r:id="rId10"/>
    <p:sldId id="274" r:id="rId11"/>
    <p:sldId id="266" r:id="rId12"/>
    <p:sldId id="278" r:id="rId13"/>
    <p:sldId id="268" r:id="rId14"/>
    <p:sldId id="275" r:id="rId15"/>
    <p:sldId id="270" r:id="rId16"/>
    <p:sldId id="276" r:id="rId17"/>
    <p:sldId id="272" r:id="rId18"/>
    <p:sldId id="258" r:id="rId19"/>
    <p:sldId id="259" r:id="rId20"/>
    <p:sldId id="281" r:id="rId21"/>
    <p:sldId id="283" r:id="rId22"/>
    <p:sldId id="282" r:id="rId23"/>
    <p:sldId id="284" r:id="rId24"/>
    <p:sldId id="285" r:id="rId25"/>
    <p:sldId id="286" r:id="rId26"/>
    <p:sldId id="288" r:id="rId27"/>
    <p:sldId id="287" r:id="rId28"/>
    <p:sldId id="291" r:id="rId29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880" autoAdjust="0"/>
  </p:normalViewPr>
  <p:slideViewPr>
    <p:cSldViewPr>
      <p:cViewPr>
        <p:scale>
          <a:sx n="99" d="100"/>
          <a:sy n="99" d="100"/>
        </p:scale>
        <p:origin x="-1768" y="-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118" y="-41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BAFEB-B8BA-4960-B2E9-3717F6F7D55C}" type="datetimeFigureOut">
              <a:rPr lang="en-GB" smtClean="0"/>
              <a:t>23/05/19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4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6CDBA-9E46-41F8-AFCE-3666396B09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5970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14603-684A-459E-9F77-AF3CB68ECDA6}" type="datetimeFigureOut">
              <a:rPr lang="en-GB" smtClean="0"/>
              <a:t>23/05/19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4D87E-970D-4535-96ED-477AB67AED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744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ea typeface="Calibri"/>
                <a:cs typeface="Times New Roman"/>
              </a:rPr>
              <a:t>The Grand Union Canal – then &amp; now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Today we are going to learn about the Grand Union Canal – its history and how </a:t>
            </a:r>
            <a:r>
              <a:rPr lang="en-GB" sz="1400" dirty="0" smtClean="0">
                <a:ea typeface="Calibri"/>
                <a:cs typeface="Times New Roman"/>
              </a:rPr>
              <a:t>it is used today. This is the closest canal to your school</a:t>
            </a:r>
            <a:r>
              <a:rPr lang="en-GB" sz="1400" dirty="0" smtClean="0">
                <a:effectLst/>
                <a:ea typeface="Calibri"/>
                <a:cs typeface="Times New Roman"/>
              </a:rPr>
              <a:t>. We’ll also learn about safety near the canal if we visit there.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Q: Does anybody recognise this place?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A:  </a:t>
            </a:r>
            <a:r>
              <a:rPr lang="en-GB" sz="1400" dirty="0" err="1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Soulbury</a:t>
            </a: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 or The 3 Locks, near Great </a:t>
            </a:r>
            <a:r>
              <a:rPr lang="en-GB" sz="1400" dirty="0" err="1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Brickhill</a:t>
            </a:r>
            <a:endParaRPr lang="en-GB" sz="1400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400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When we want to find out about something, there are some very useful words that can help us ask questions.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a typeface="Calibri"/>
                <a:cs typeface="Times New Roman"/>
              </a:rPr>
              <a:t>Q: </a:t>
            </a:r>
            <a:r>
              <a:rPr lang="en-GB" sz="1400" dirty="0" smtClean="0">
                <a:effectLst/>
                <a:ea typeface="Calibri"/>
                <a:cs typeface="Times New Roman"/>
              </a:rPr>
              <a:t>Who can tell me any of these words?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A:   What? When? </a:t>
            </a:r>
            <a:r>
              <a:rPr lang="en-GB" sz="1400" dirty="0">
                <a:solidFill>
                  <a:srgbClr val="FF0000"/>
                </a:solidFill>
                <a:ea typeface="Calibri"/>
                <a:cs typeface="Times New Roman"/>
              </a:rPr>
              <a:t>How</a:t>
            </a:r>
            <a:r>
              <a:rPr lang="en-GB" sz="1400" dirty="0" smtClean="0">
                <a:solidFill>
                  <a:srgbClr val="FF0000"/>
                </a:solidFill>
                <a:ea typeface="Calibri"/>
                <a:cs typeface="Times New Roman"/>
              </a:rPr>
              <a:t>? </a:t>
            </a:r>
            <a:r>
              <a:rPr lang="en-GB" sz="1400" dirty="0">
                <a:solidFill>
                  <a:srgbClr val="FF0000"/>
                </a:solidFill>
                <a:ea typeface="Calibri"/>
                <a:cs typeface="Times New Roman"/>
              </a:rPr>
              <a:t>Where</a:t>
            </a:r>
            <a:r>
              <a:rPr lang="en-GB" sz="1400" dirty="0" smtClean="0">
                <a:solidFill>
                  <a:srgbClr val="FF0000"/>
                </a:solidFill>
                <a:ea typeface="Calibri"/>
                <a:cs typeface="Times New Roman"/>
              </a:rPr>
              <a:t>? Why</a:t>
            </a: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? </a:t>
            </a:r>
            <a:r>
              <a:rPr lang="en-GB" sz="1400" dirty="0" smtClean="0">
                <a:solidFill>
                  <a:srgbClr val="FF0000"/>
                </a:solidFill>
                <a:ea typeface="Calibri"/>
                <a:cs typeface="Times New Roman"/>
              </a:rPr>
              <a:t>Who</a:t>
            </a:r>
            <a:r>
              <a:rPr lang="en-GB" sz="1400" dirty="0">
                <a:solidFill>
                  <a:srgbClr val="FF0000"/>
                </a:solidFill>
                <a:ea typeface="Calibri"/>
                <a:cs typeface="Times New Roman"/>
              </a:rPr>
              <a:t>?</a:t>
            </a:r>
            <a:endParaRPr lang="en-GB" sz="1400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i="1" dirty="0" smtClean="0">
                <a:effectLst/>
                <a:ea typeface="Calibri"/>
                <a:cs typeface="Times New Roman"/>
              </a:rPr>
              <a:t>(Children should know these. If not prompt them by giving them one of the words. They will then think of the others.)</a:t>
            </a:r>
            <a:endParaRPr lang="en-GB" sz="1400" dirty="0" smtClean="0">
              <a:effectLst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498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latin typeface="+mn-lt"/>
                <a:ea typeface="Calibri"/>
                <a:cs typeface="Times New Roman"/>
              </a:rPr>
              <a:t>Navvies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Here is a picture of some men working on the canal</a:t>
            </a:r>
            <a:r>
              <a:rPr lang="en-GB" sz="1400" dirty="0">
                <a:ea typeface="Calibri"/>
                <a:cs typeface="Times New Roman"/>
              </a:rPr>
              <a:t> </a:t>
            </a:r>
            <a:r>
              <a:rPr lang="en-GB" sz="1400" dirty="0" smtClean="0">
                <a:ea typeface="Calibri"/>
                <a:cs typeface="Times New Roman"/>
              </a:rPr>
              <a:t>in the late 1800s.</a:t>
            </a:r>
            <a:endParaRPr lang="en-GB" sz="14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They were called ‘navvies’ from the early word for canals - ‘navigations’.</a:t>
            </a:r>
          </a:p>
          <a:p>
            <a:endParaRPr lang="en-GB" dirty="0" smtClean="0"/>
          </a:p>
          <a:p>
            <a:r>
              <a:rPr lang="en-GB" sz="1400" dirty="0">
                <a:ea typeface="Calibri"/>
                <a:cs typeface="Times New Roman"/>
              </a:rPr>
              <a:t>Q. What can you see in the picture</a:t>
            </a:r>
            <a:r>
              <a:rPr lang="en-GB" sz="1400" dirty="0" smtClean="0">
                <a:ea typeface="Calibri"/>
                <a:cs typeface="Times New Roman"/>
              </a:rPr>
              <a:t>?</a:t>
            </a:r>
          </a:p>
          <a:p>
            <a:r>
              <a:rPr lang="en-GB" sz="1400" dirty="0" smtClean="0">
                <a:solidFill>
                  <a:srgbClr val="FF0000"/>
                </a:solidFill>
                <a:ea typeface="Calibri"/>
                <a:cs typeface="Times New Roman"/>
              </a:rPr>
              <a:t>A: Children describe spades, wheelbarrows, men talking, man supervising</a:t>
            </a:r>
          </a:p>
          <a:p>
            <a:endParaRPr lang="en-GB" sz="1400" dirty="0">
              <a:ea typeface="Calibri"/>
              <a:cs typeface="Times New Roman"/>
            </a:endParaRPr>
          </a:p>
          <a:p>
            <a:r>
              <a:rPr lang="en-GB" sz="1400" dirty="0" smtClean="0">
                <a:ea typeface="Calibri"/>
                <a:cs typeface="Times New Roman"/>
              </a:rPr>
              <a:t>Q. What do you think they were saying to each other? Just your ideas?</a:t>
            </a:r>
          </a:p>
          <a:p>
            <a:r>
              <a:rPr lang="en-GB" sz="1400" dirty="0" smtClean="0">
                <a:solidFill>
                  <a:srgbClr val="FF0000"/>
                </a:solidFill>
                <a:ea typeface="Calibri"/>
                <a:cs typeface="Times New Roman"/>
              </a:rPr>
              <a:t>Children’s ideas</a:t>
            </a:r>
            <a:endParaRPr lang="en-GB" sz="1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endParaRPr lang="en-GB" sz="1400" dirty="0" smtClean="0">
              <a:ea typeface="Calibri"/>
              <a:cs typeface="Times New Roman"/>
            </a:endParaRPr>
          </a:p>
          <a:p>
            <a:endParaRPr lang="en-GB" sz="1400" dirty="0">
              <a:ea typeface="Calibri"/>
              <a:cs typeface="Times New Roman"/>
            </a:endParaRPr>
          </a:p>
          <a:p>
            <a:r>
              <a:rPr lang="en-GB" sz="1400" dirty="0" smtClean="0">
                <a:ea typeface="Calibri"/>
                <a:cs typeface="Times New Roman"/>
              </a:rPr>
              <a:t>Their work days were long and it was a very dangerous job. Some were injured and some people died in accidents.</a:t>
            </a:r>
          </a:p>
          <a:p>
            <a:endParaRPr lang="en-GB" sz="1400" dirty="0">
              <a:ea typeface="Calibri"/>
              <a:cs typeface="Times New Roman"/>
            </a:endParaRPr>
          </a:p>
          <a:p>
            <a:r>
              <a:rPr lang="en-GB" sz="1400" dirty="0" smtClean="0">
                <a:ea typeface="Calibri"/>
                <a:cs typeface="Times New Roman"/>
              </a:rPr>
              <a:t>Mud and water could slide in on top of them at any time. Safety was not as strict as nowadays.</a:t>
            </a:r>
            <a:endParaRPr lang="en-GB" sz="1400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113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latin typeface="+mn-lt"/>
                <a:ea typeface="Calibri"/>
                <a:cs typeface="Times New Roman"/>
              </a:rPr>
              <a:t>Where does the canal go?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We need to look at a map to find where the canal goes…..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648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ea typeface="Calibri"/>
                <a:cs typeface="Times New Roman"/>
              </a:rPr>
              <a:t>Where does the canal go?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Here is a map of the Grand Union Canal.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It is 127 miles long from Brentford  (near London) to Birmingham. It has lots of short canals branching off it called ‘arms’.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a typeface="Calibri"/>
                <a:cs typeface="Times New Roman"/>
              </a:rPr>
              <a:t>The canal closest to your school and homes is at </a:t>
            </a:r>
            <a:r>
              <a:rPr lang="en-GB" sz="1400" dirty="0" err="1" smtClean="0">
                <a:ea typeface="Calibri"/>
                <a:cs typeface="Times New Roman"/>
              </a:rPr>
              <a:t>Soulbury</a:t>
            </a:r>
            <a:r>
              <a:rPr lang="en-GB" sz="1400" dirty="0">
                <a:ea typeface="Calibri"/>
                <a:cs typeface="Times New Roman"/>
              </a:rPr>
              <a:t> </a:t>
            </a:r>
            <a:r>
              <a:rPr lang="en-GB" sz="1400" dirty="0" smtClean="0">
                <a:ea typeface="Calibri"/>
                <a:cs typeface="Times New Roman"/>
              </a:rPr>
              <a:t>Three Locks, south of Milton Keynes (with a red arrow) and north of Leighton Buzzard.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4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a typeface="Calibri"/>
                <a:cs typeface="Times New Roman"/>
              </a:rPr>
              <a:t>You can visit there with your families and I’ll be sending information out through school about how to visit. There is now a Family Trail quiz that you can get online.</a:t>
            </a:r>
            <a:endParaRPr lang="en-GB" sz="1400" dirty="0" smtClean="0">
              <a:effectLst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13</a:t>
            </a:fld>
            <a:endParaRPr lang="en-GB"/>
          </a:p>
        </p:txBody>
      </p:sp>
      <p:sp>
        <p:nvSpPr>
          <p:cNvPr id="5" name="Right Arrow 4"/>
          <p:cNvSpPr/>
          <p:nvPr/>
        </p:nvSpPr>
        <p:spPr>
          <a:xfrm rot="10800000">
            <a:off x="3439889" y="2597466"/>
            <a:ext cx="648072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231977" y="3709020"/>
            <a:ext cx="108012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London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43545" y="900708"/>
            <a:ext cx="144016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Birmingham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159969" y="2437733"/>
            <a:ext cx="1368656" cy="5354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Milton Keynes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81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577" y="4686500"/>
            <a:ext cx="5430608" cy="456713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ea typeface="Calibri"/>
                <a:cs typeface="Times New Roman"/>
              </a:rPr>
              <a:t>Why did they build the canal?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a typeface="Calibri"/>
                <a:cs typeface="Times New Roman"/>
              </a:rPr>
              <a:t>Q: Why do you think they built a canal?</a:t>
            </a:r>
            <a:endParaRPr lang="en-GB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i="1" dirty="0" smtClean="0">
                <a:effectLst/>
                <a:ea typeface="Calibri"/>
                <a:cs typeface="Times New Roman"/>
              </a:rPr>
              <a:t>Take answers from children</a:t>
            </a:r>
            <a:endParaRPr lang="en-GB" sz="1400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A:   To transport cargo – this means </a:t>
            </a:r>
            <a:r>
              <a:rPr lang="en-GB" sz="1400" u="sng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heavy</a:t>
            </a: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 things for people to trade and sell.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They had roads, but they were bumpy and often muddy. It was very slow to transport cargo by pack-horses as they had no railways or lorries yet.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>
                <a:ea typeface="Calibri"/>
                <a:cs typeface="Times New Roman"/>
              </a:rPr>
              <a:t>One packhorse could carry about 100kg of </a:t>
            </a:r>
            <a:r>
              <a:rPr lang="en-GB" sz="1400" dirty="0" smtClean="0">
                <a:ea typeface="Calibri"/>
                <a:cs typeface="Times New Roman"/>
              </a:rPr>
              <a:t>goods – like 100 bags of sugar. </a:t>
            </a:r>
            <a:r>
              <a:rPr lang="en-GB" sz="1400" dirty="0">
                <a:ea typeface="Calibri"/>
                <a:cs typeface="Times New Roman"/>
              </a:rPr>
              <a:t>One </a:t>
            </a:r>
            <a:r>
              <a:rPr lang="en-GB" sz="1400" dirty="0" smtClean="0">
                <a:ea typeface="Calibri"/>
                <a:cs typeface="Times New Roman"/>
              </a:rPr>
              <a:t>horse-drawn </a:t>
            </a:r>
            <a:r>
              <a:rPr lang="en-GB" sz="1400" dirty="0">
                <a:ea typeface="Calibri"/>
                <a:cs typeface="Times New Roman"/>
              </a:rPr>
              <a:t>narrowboat could carry about 20 </a:t>
            </a:r>
            <a:r>
              <a:rPr lang="en-GB" sz="1400" dirty="0" smtClean="0">
                <a:ea typeface="Calibri"/>
                <a:cs typeface="Times New Roman"/>
              </a:rPr>
              <a:t>tons of cargo, </a:t>
            </a:r>
            <a:r>
              <a:rPr lang="en-GB" sz="1400" dirty="0">
                <a:ea typeface="Calibri"/>
                <a:cs typeface="Times New Roman"/>
              </a:rPr>
              <a:t>which is </a:t>
            </a:r>
            <a:r>
              <a:rPr lang="en-GB" sz="1400" dirty="0" smtClean="0">
                <a:ea typeface="Calibri"/>
                <a:cs typeface="Times New Roman"/>
              </a:rPr>
              <a:t>about </a:t>
            </a:r>
            <a:r>
              <a:rPr lang="en-GB" sz="1400" dirty="0">
                <a:ea typeface="Calibri"/>
                <a:cs typeface="Times New Roman"/>
              </a:rPr>
              <a:t>200 </a:t>
            </a:r>
            <a:r>
              <a:rPr lang="en-GB" sz="1400" dirty="0" smtClean="0">
                <a:ea typeface="Calibri"/>
                <a:cs typeface="Times New Roman"/>
              </a:rPr>
              <a:t>horses in weight. </a:t>
            </a:r>
            <a:endParaRPr lang="en-GB" sz="1400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i="1" dirty="0" smtClean="0">
                <a:ea typeface="Calibri"/>
                <a:cs typeface="Times New Roman"/>
              </a:rPr>
              <a:t>Hold up some examples of cargo: a building stone, pottery vase, coal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a typeface="Calibri"/>
                <a:cs typeface="Times New Roman"/>
              </a:rPr>
              <a:t>Q: What do you think these are?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a typeface="Calibri"/>
                <a:cs typeface="Times New Roman"/>
              </a:rPr>
              <a:t>A: Coal, building stone, pottery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219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31577" y="4501108"/>
            <a:ext cx="5430608" cy="4639144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latin typeface="+mn-lt"/>
                <a:ea typeface="Calibri"/>
                <a:cs typeface="Times New Roman"/>
              </a:rPr>
              <a:t>Cargo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Here is a picture of a boat being loaded up with cargo in London.</a:t>
            </a:r>
            <a:r>
              <a:rPr lang="en-GB" sz="1400" baseline="0" dirty="0" smtClean="0">
                <a:effectLst/>
                <a:latin typeface="+mn-lt"/>
                <a:ea typeface="Calibri"/>
                <a:cs typeface="Times New Roman"/>
              </a:rPr>
              <a:t> There are two other boats moored</a:t>
            </a: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 next to it.</a:t>
            </a:r>
            <a:endParaRPr lang="en-GB" sz="1400" baseline="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i="1" dirty="0" smtClean="0">
                <a:ea typeface="Calibri"/>
                <a:cs typeface="Times New Roman"/>
              </a:rPr>
              <a:t>Provide to each table: a tray of gravel, some loose tea, small wooden plank, fine china. </a:t>
            </a:r>
            <a:r>
              <a:rPr lang="en-GB" sz="1400" i="1" dirty="0" smtClean="0">
                <a:effectLst/>
                <a:latin typeface="+mn-lt"/>
                <a:ea typeface="Calibri"/>
                <a:cs typeface="Times New Roman"/>
              </a:rPr>
              <a:t>Children can explore and touch each cargo and try to identify it.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Q: What do you think they would have used each cargo for?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a typeface="Calibri"/>
                <a:cs typeface="Times New Roman"/>
              </a:rPr>
              <a:t>A: Children’s ideas: It’s XXXX, they used it for XXXXXXX</a:t>
            </a:r>
            <a:endParaRPr lang="en-GB" sz="1400" dirty="0" smtClean="0">
              <a:solidFill>
                <a:srgbClr val="FF0000"/>
              </a:solidFill>
              <a:effectLst/>
              <a:ea typeface="Calibri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Gravel – building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Timber – building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Tea – very important trade as tea was very popular from 1800s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China and pottery – the earliest canals were built to gently carry china as the roads were so rough and bumpy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Coal – most important cargo on the canal, for heating &amp; cooking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40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u="sng" dirty="0" smtClean="0"/>
              <a:t>Work on the canal</a:t>
            </a:r>
          </a:p>
          <a:p>
            <a:endParaRPr lang="en-GB" sz="1400" u="sng" dirty="0"/>
          </a:p>
          <a:p>
            <a:r>
              <a:rPr lang="en-GB" sz="1400" dirty="0" smtClean="0"/>
              <a:t>There were a number of jobs on the canals. </a:t>
            </a:r>
          </a:p>
          <a:p>
            <a:endParaRPr lang="en-GB" sz="1400" dirty="0"/>
          </a:p>
          <a:p>
            <a:r>
              <a:rPr lang="en-GB" sz="1400" dirty="0" smtClean="0"/>
              <a:t>Some people worked </a:t>
            </a:r>
            <a:r>
              <a:rPr lang="en-GB" sz="1400" u="sng" dirty="0" smtClean="0"/>
              <a:t>and lived </a:t>
            </a:r>
            <a:r>
              <a:rPr lang="en-GB" sz="1400" dirty="0" smtClean="0"/>
              <a:t>either on boats or next to the canal in small cottages.</a:t>
            </a:r>
          </a:p>
          <a:p>
            <a:endParaRPr lang="en-GB" sz="1400" dirty="0"/>
          </a:p>
          <a:p>
            <a:r>
              <a:rPr lang="en-GB" sz="1400" dirty="0" smtClean="0"/>
              <a:t>We’ll look at a few of these: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Toll – keeper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Boat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Horses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319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latin typeface="+mn-lt"/>
                <a:ea typeface="Calibri"/>
                <a:cs typeface="Times New Roman"/>
              </a:rPr>
              <a:t>Work on the canal: Gauging a boat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Boats coming up the Grand Union canal had to be weighed and pay a toll (money). A bit like paying the congestion charge when going into London.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How much they paid depended on how much cargo they were carrying and what they were carrying.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Here is a picture of a toll keeper in London, measuring or ‘gauging’ the boat. He used a measuring stick to measure how low the boat was in the water.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847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ea typeface="Calibri"/>
                <a:cs typeface="Times New Roman"/>
              </a:rPr>
              <a:t>Boat family in 1913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In the 1900s, whole families used to live in small cabins at the back of the boat. Women and children worked on the barges as well as men.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Here is a picture of a family.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a typeface="Calibri"/>
                <a:cs typeface="Times New Roman"/>
              </a:rPr>
              <a:t>Q: What do you see (describe)?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They are wearing their best clothes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A baby in special clothes-  for its Christening, a special naming day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Women wore special hats called bonnets with ribbons to tie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Men wore big wide caps.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Q: Why do you think the bonnet and the cap come right down over their eyes?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A: To protect them from wind, rain, dirt and sun. They worked and lived in all weather, including winter snow and ice.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413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latin typeface="+mn-lt"/>
                <a:ea typeface="Calibri"/>
                <a:cs typeface="Times New Roman"/>
              </a:rPr>
              <a:t>Horses</a:t>
            </a: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Here is a picture of what you might have been doing if you were a member of a boat family.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Q: How is the boat being pulled along here?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a typeface="Calibri"/>
                <a:cs typeface="Times New Roman"/>
              </a:rPr>
              <a:t>A: </a:t>
            </a:r>
            <a:r>
              <a:rPr lang="en-GB" sz="1400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The boats were pulled by horses as there were no engines in them.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Sometimes it was the children’s job to lead the horse along the towpath. This horse has a nosebag with some food as it worked hard all day.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Q: What would you say to the horse if you were leading it, you had to keep it moving along?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a typeface="Calibri"/>
                <a:cs typeface="Times New Roman"/>
              </a:rPr>
              <a:t>A: Ideas – “Gee up!” </a:t>
            </a:r>
            <a:r>
              <a:rPr lang="en-GB" sz="1400" dirty="0" err="1" smtClean="0">
                <a:solidFill>
                  <a:srgbClr val="FF0000"/>
                </a:solidFill>
                <a:ea typeface="Calibri"/>
                <a:cs typeface="Times New Roman"/>
              </a:rPr>
              <a:t>etc</a:t>
            </a:r>
            <a:endParaRPr lang="en-GB" sz="1400" dirty="0" smtClean="0">
              <a:solidFill>
                <a:srgbClr val="FF0000"/>
              </a:solidFill>
              <a:effectLst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62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u="sng" dirty="0" err="1" smtClean="0"/>
              <a:t>Soulbury</a:t>
            </a:r>
            <a:r>
              <a:rPr lang="en-GB" sz="1400" u="sng" dirty="0" smtClean="0"/>
              <a:t> 3 Locks today</a:t>
            </a:r>
            <a:r>
              <a:rPr lang="en-GB" sz="1400" dirty="0" smtClean="0"/>
              <a:t> …</a:t>
            </a:r>
          </a:p>
          <a:p>
            <a:endParaRPr lang="en-GB" sz="1400" dirty="0"/>
          </a:p>
          <a:p>
            <a:r>
              <a:rPr lang="en-GB" sz="1400" dirty="0" smtClean="0"/>
              <a:t>Q: Do you remember the picture I showed you at the beginning of the lesson – </a:t>
            </a:r>
            <a:r>
              <a:rPr lang="en-GB" sz="1400" dirty="0" err="1" smtClean="0"/>
              <a:t>Soulbury</a:t>
            </a:r>
            <a:r>
              <a:rPr lang="en-GB" sz="1400" dirty="0"/>
              <a:t> </a:t>
            </a:r>
            <a:r>
              <a:rPr lang="en-GB" sz="1400" dirty="0" smtClean="0"/>
              <a:t>3 Locks Then and Now?</a:t>
            </a:r>
          </a:p>
          <a:p>
            <a:endParaRPr lang="en-GB" sz="1400" dirty="0"/>
          </a:p>
          <a:p>
            <a:r>
              <a:rPr lang="en-GB" sz="1400" i="1" dirty="0" smtClean="0"/>
              <a:t>Show the picture again if needed as a reminder</a:t>
            </a:r>
          </a:p>
          <a:p>
            <a:endParaRPr lang="en-GB" sz="1400" dirty="0"/>
          </a:p>
          <a:p>
            <a:r>
              <a:rPr lang="en-GB" sz="1400" dirty="0" smtClean="0"/>
              <a:t>We’re going to look at what there is to do if you visit the canal with an adult, then we’ll practice our safety code for canals and rivers.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31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ea typeface="Calibri"/>
                <a:cs typeface="Times New Roman"/>
              </a:rPr>
              <a:t>Keywords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none" dirty="0" smtClean="0">
                <a:effectLst/>
                <a:ea typeface="Calibri"/>
                <a:cs typeface="Times New Roman"/>
              </a:rPr>
              <a:t>I am going to be using some words you may not know, so here are some of them.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i="1" u="none" dirty="0" smtClean="0">
                <a:effectLst/>
                <a:ea typeface="Calibri"/>
                <a:cs typeface="Times New Roman"/>
              </a:rPr>
              <a:t>This sheet can be printed</a:t>
            </a:r>
            <a:r>
              <a:rPr lang="en-GB" sz="1400" i="1" u="none" baseline="0" dirty="0" smtClean="0">
                <a:effectLst/>
                <a:ea typeface="Calibri"/>
                <a:cs typeface="Times New Roman"/>
              </a:rPr>
              <a:t> off and used for creative writing or other activities.</a:t>
            </a:r>
            <a:endParaRPr lang="en-GB" sz="1400" i="1" u="none" dirty="0" smtClean="0">
              <a:effectLst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552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a typeface="Calibri"/>
                <a:cs typeface="Times New Roman"/>
              </a:rPr>
              <a:t>This is the closest canal to your school</a:t>
            </a:r>
            <a:r>
              <a:rPr lang="en-GB" sz="1400" dirty="0" smtClean="0">
                <a:effectLst/>
                <a:ea typeface="Calibri"/>
                <a:cs typeface="Times New Roman"/>
              </a:rPr>
              <a:t>. The old view is in black and white, the modern one is in colour.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It’s called </a:t>
            </a:r>
            <a:r>
              <a:rPr lang="en-GB" sz="1400" dirty="0" err="1" smtClean="0">
                <a:effectLst/>
                <a:ea typeface="Calibri"/>
                <a:cs typeface="Times New Roman"/>
              </a:rPr>
              <a:t>Soulbury</a:t>
            </a:r>
            <a:r>
              <a:rPr lang="en-GB" sz="1400" dirty="0" smtClean="0">
                <a:effectLst/>
                <a:ea typeface="Calibri"/>
                <a:cs typeface="Times New Roman"/>
              </a:rPr>
              <a:t> 3 Locks, near Great </a:t>
            </a:r>
            <a:r>
              <a:rPr lang="en-GB" sz="1400" dirty="0" err="1" smtClean="0">
                <a:effectLst/>
                <a:ea typeface="Calibri"/>
                <a:cs typeface="Times New Roman"/>
              </a:rPr>
              <a:t>Brickhill</a:t>
            </a:r>
            <a:r>
              <a:rPr lang="en-GB" sz="1400" dirty="0" smtClean="0">
                <a:effectLst/>
                <a:ea typeface="Calibri"/>
                <a:cs typeface="Times New Roman"/>
              </a:rPr>
              <a:t> and people can visit here by parking under some trees in a car park, or</a:t>
            </a:r>
            <a:r>
              <a:rPr lang="en-GB" sz="1400" baseline="0" dirty="0" smtClean="0">
                <a:effectLst/>
                <a:ea typeface="Calibri"/>
                <a:cs typeface="Times New Roman"/>
              </a:rPr>
              <a:t> </a:t>
            </a:r>
            <a:r>
              <a:rPr lang="en-GB" sz="1400" dirty="0" smtClean="0">
                <a:effectLst/>
                <a:ea typeface="Calibri"/>
                <a:cs typeface="Times New Roman"/>
              </a:rPr>
              <a:t>at the pub on the left.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400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We’ve learnt some</a:t>
            </a:r>
            <a:r>
              <a:rPr lang="en-GB" sz="1400" baseline="0" dirty="0" smtClean="0">
                <a:effectLst/>
                <a:ea typeface="Calibri"/>
                <a:cs typeface="Times New Roman"/>
              </a:rPr>
              <a:t> facts about the canal here: </a:t>
            </a:r>
            <a:r>
              <a:rPr lang="en-GB" sz="1400" dirty="0" smtClean="0">
                <a:effectLst/>
                <a:ea typeface="Calibri"/>
                <a:cs typeface="Times New Roman"/>
              </a:rPr>
              <a:t> our What? When? </a:t>
            </a:r>
            <a:r>
              <a:rPr lang="en-GB" sz="1400" dirty="0">
                <a:ea typeface="Calibri"/>
                <a:cs typeface="Times New Roman"/>
              </a:rPr>
              <a:t>How</a:t>
            </a:r>
            <a:r>
              <a:rPr lang="en-GB" sz="1400" dirty="0" smtClean="0">
                <a:ea typeface="Calibri"/>
                <a:cs typeface="Times New Roman"/>
              </a:rPr>
              <a:t>? </a:t>
            </a:r>
            <a:r>
              <a:rPr lang="en-GB" sz="1400" dirty="0">
                <a:ea typeface="Calibri"/>
                <a:cs typeface="Times New Roman"/>
              </a:rPr>
              <a:t>Where</a:t>
            </a:r>
            <a:r>
              <a:rPr lang="en-GB" sz="1400" dirty="0" smtClean="0">
                <a:ea typeface="Calibri"/>
                <a:cs typeface="Times New Roman"/>
              </a:rPr>
              <a:t>? Why</a:t>
            </a:r>
            <a:r>
              <a:rPr lang="en-GB" sz="1400" dirty="0" smtClean="0">
                <a:effectLst/>
                <a:ea typeface="Calibri"/>
                <a:cs typeface="Times New Roman"/>
              </a:rPr>
              <a:t>? </a:t>
            </a:r>
            <a:r>
              <a:rPr lang="en-GB" sz="1400" dirty="0" smtClean="0">
                <a:ea typeface="Calibri"/>
                <a:cs typeface="Times New Roman"/>
              </a:rPr>
              <a:t>Who? Questions.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400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Let’s look at what there is to see now…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498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u="sng" dirty="0" smtClean="0"/>
              <a:t>Visiting </a:t>
            </a:r>
            <a:r>
              <a:rPr lang="en-GB" sz="1400" u="sng" dirty="0" err="1" smtClean="0"/>
              <a:t>Soulbury</a:t>
            </a:r>
            <a:r>
              <a:rPr lang="en-GB" sz="1400" u="sng" dirty="0" smtClean="0"/>
              <a:t> 3 Locks now</a:t>
            </a:r>
          </a:p>
          <a:p>
            <a:endParaRPr lang="en-GB" sz="1400" u="sng" dirty="0" smtClean="0"/>
          </a:p>
          <a:p>
            <a:r>
              <a:rPr lang="en-GB" sz="1400" dirty="0" smtClean="0"/>
              <a:t>Have a good look at this map of the place. </a:t>
            </a:r>
          </a:p>
          <a:p>
            <a:endParaRPr lang="en-GB" sz="1400" dirty="0" smtClean="0"/>
          </a:p>
          <a:p>
            <a:r>
              <a:rPr lang="en-GB" sz="1400" dirty="0" smtClean="0"/>
              <a:t>Q: What can you see?</a:t>
            </a:r>
          </a:p>
          <a:p>
            <a:endParaRPr lang="en-GB" sz="1400" dirty="0"/>
          </a:p>
          <a:p>
            <a:r>
              <a:rPr lang="en-GB" sz="1400" dirty="0" smtClean="0">
                <a:solidFill>
                  <a:srgbClr val="FF0000"/>
                </a:solidFill>
              </a:rPr>
              <a:t>A: gates, bridge, house, buildings, road, boat, animals</a:t>
            </a:r>
          </a:p>
          <a:p>
            <a:endParaRPr lang="en-GB" sz="1400" dirty="0">
              <a:solidFill>
                <a:srgbClr val="FF0000"/>
              </a:solidFill>
            </a:endParaRPr>
          </a:p>
          <a:p>
            <a:endParaRPr lang="en-GB" sz="1400" dirty="0" smtClean="0"/>
          </a:p>
          <a:p>
            <a:r>
              <a:rPr lang="en-GB" sz="1400" dirty="0" smtClean="0"/>
              <a:t>If you visit, there is lots to look at, listen to and find out: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Look at the canal – you will see it has steep, straight sides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3 Locks in a row – they are to take your boat up or down the hill, like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Lock-gates – they are opened by pushing hard on the long levers. Each gate lets water in or out to keep the water level the same for the boats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Buildings – a pub, a cottage for the lock-keeper, and a </a:t>
            </a:r>
            <a:r>
              <a:rPr lang="en-GB" sz="1400" dirty="0" err="1" smtClean="0"/>
              <a:t>pumphouse</a:t>
            </a: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Wildlife – birds, ducks, frogs or toads, insects, bats in the evening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Boats – these days, for fun not transporting cargo so much.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62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u="sng" dirty="0" smtClean="0"/>
              <a:t>What can we do there?</a:t>
            </a:r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smtClean="0"/>
              <a:t>You can just visit and watch the boats go up and down in the locks, it gets quite busy in the summer as people have holidays on the water.</a:t>
            </a:r>
          </a:p>
          <a:p>
            <a:endParaRPr lang="en-GB" sz="1400" dirty="0"/>
          </a:p>
          <a:p>
            <a:r>
              <a:rPr lang="en-GB" sz="1400" dirty="0" smtClean="0"/>
              <a:t>Or bring a picnic and enjoy the wildlife and peace and quiet.</a:t>
            </a:r>
          </a:p>
          <a:p>
            <a:endParaRPr lang="en-GB" sz="1400" dirty="0"/>
          </a:p>
          <a:p>
            <a:r>
              <a:rPr lang="en-GB" sz="1400" u="sng" dirty="0" smtClean="0"/>
              <a:t>But what about other things to do there?</a:t>
            </a:r>
          </a:p>
          <a:p>
            <a:endParaRPr lang="en-GB" sz="1400" dirty="0"/>
          </a:p>
          <a:p>
            <a:r>
              <a:rPr lang="en-GB" sz="1400" dirty="0" smtClean="0"/>
              <a:t>This year, there are some new activities that you and your family can try out. This is because the </a:t>
            </a:r>
            <a:r>
              <a:rPr lang="en-GB" sz="1400" dirty="0" err="1" smtClean="0"/>
              <a:t>pumphouse</a:t>
            </a:r>
            <a:r>
              <a:rPr lang="en-GB" sz="1400" dirty="0" smtClean="0"/>
              <a:t> dating to the 1800s has been restored using money from the National Lottery Heritage Fund and others.</a:t>
            </a:r>
          </a:p>
          <a:p>
            <a:endParaRPr lang="en-GB" sz="1400" dirty="0"/>
          </a:p>
          <a:p>
            <a:r>
              <a:rPr lang="en-GB" sz="1400" dirty="0" smtClean="0"/>
              <a:t>The Canal and River Trust which owns it and keeps the canal working decided there should be more for families to do there. My job has been to make a Family Trail, some displays and also come into schools to teach some lessons and an assembly.</a:t>
            </a:r>
          </a:p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319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u="sng" dirty="0" smtClean="0"/>
              <a:t>Things to do by the canal</a:t>
            </a:r>
          </a:p>
          <a:p>
            <a:pPr marL="228600" indent="-228600">
              <a:buFont typeface="+mj-lt"/>
              <a:buAutoNum type="arabicPeriod"/>
            </a:pPr>
            <a:endParaRPr lang="en-GB" sz="1400" dirty="0"/>
          </a:p>
          <a:p>
            <a:pPr marL="228600" indent="-228600">
              <a:buFont typeface="+mj-lt"/>
              <a:buAutoNum type="arabicPeriod"/>
            </a:pPr>
            <a:r>
              <a:rPr lang="en-GB" sz="1400" dirty="0" smtClean="0"/>
              <a:t>Family activity trail – download it from the Canal &amp; River Trust website, bring a pencil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400" dirty="0" smtClean="0"/>
              <a:t>Follow the new trail app on a mobile phone or tablet – it takes you on a longer walk or cycle from </a:t>
            </a:r>
            <a:r>
              <a:rPr lang="en-GB" sz="1400" dirty="0" err="1" smtClean="0"/>
              <a:t>Soulbury</a:t>
            </a:r>
            <a:r>
              <a:rPr lang="en-GB" sz="1400" dirty="0" smtClean="0"/>
              <a:t> up as far as Fenny Stratford along the </a:t>
            </a:r>
            <a:r>
              <a:rPr lang="en-GB" sz="1400" dirty="0" err="1" smtClean="0"/>
              <a:t>canalside</a:t>
            </a:r>
            <a:r>
              <a:rPr lang="en-GB" sz="1400" dirty="0"/>
              <a:t> </a:t>
            </a:r>
            <a:r>
              <a:rPr lang="en-GB" sz="1400" dirty="0" smtClean="0"/>
              <a:t>and it gives information about the history and interesting facts</a:t>
            </a:r>
            <a:r>
              <a:rPr lang="en-GB" sz="1400" baseline="0" dirty="0" smtClean="0"/>
              <a:t> </a:t>
            </a:r>
            <a:r>
              <a:rPr lang="en-GB" sz="1400" baseline="0" dirty="0" err="1" smtClean="0"/>
              <a:t>enroute</a:t>
            </a:r>
            <a:endParaRPr lang="en-GB" sz="1400" dirty="0" smtClean="0"/>
          </a:p>
          <a:p>
            <a:pPr marL="228600" indent="-228600">
              <a:buFont typeface="+mj-lt"/>
              <a:buAutoNum type="arabicPeriod"/>
            </a:pPr>
            <a:r>
              <a:rPr lang="en-GB" sz="1400" dirty="0" smtClean="0"/>
              <a:t>Looking at displays about the history of the </a:t>
            </a:r>
            <a:r>
              <a:rPr lang="en-GB" sz="1400" dirty="0" err="1" smtClean="0"/>
              <a:t>pumphouse</a:t>
            </a:r>
            <a:r>
              <a:rPr lang="en-GB" sz="1400" dirty="0" smtClean="0"/>
              <a:t> and locks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400" dirty="0" smtClean="0"/>
              <a:t>Seeing the restored </a:t>
            </a:r>
            <a:r>
              <a:rPr lang="en-GB" sz="1400" dirty="0" err="1" smtClean="0"/>
              <a:t>pumphouse</a:t>
            </a:r>
            <a:r>
              <a:rPr lang="en-GB" sz="1400" dirty="0" smtClean="0"/>
              <a:t> building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400" dirty="0" smtClean="0"/>
              <a:t>Watching out for animals and wildlife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498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577" y="4686500"/>
            <a:ext cx="5358600" cy="463914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Staying safe by water activity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the safety hazards poster on the screen.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may need copies, 1 for each pair</a:t>
            </a:r>
            <a:r>
              <a:rPr kumimoji="0" lang="en-GB" sz="14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tables.</a:t>
            </a:r>
            <a:endParaRPr kumimoji="0" lang="en-GB" sz="14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Q: Coming up to the board, I’d like you when it’s your turn to point to things you think are dangerous next to a river or canal &amp; tell </a:t>
            </a:r>
            <a:r>
              <a:rPr lang="en-GB" sz="1400" dirty="0" smtClean="0">
                <a:solidFill>
                  <a:prstClr val="black"/>
                </a:solidFill>
              </a:rPr>
              <a:t>us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Answers could include: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Child running off because the parents have become distracted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Children playing too near the water’s edge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Child swimming in the canal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Children sitting on the edge of a bridge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Children swinging from a tree over the canal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Child about to dive into lock with strong currents and deep water 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weir with fast running water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Fisherman with a long pole which can trip people up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Objects in the water which may be sharp or trap your feet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Cyclist very close to the edge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Emphasise the ‘Stay Away From the Edge’ message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GB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62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 safety tips activity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(can be left as a follow-up activity or a homework as they can share this with parents/carers also)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Ask children in groups to discuss and write their 6 top tips for water safety as a poster (provide slide 17 Water safety pack as a writing frame for younger students)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 be done as a class with Post it notes for ideas, stuck onto board and read out by teacher.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A: One of these will be: Stay Away from the Edge SAFE.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GB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623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u="sng" dirty="0" smtClean="0"/>
              <a:t>Staying safe by water</a:t>
            </a:r>
          </a:p>
          <a:p>
            <a:endParaRPr lang="en-GB" sz="1400" u="none" dirty="0" smtClean="0"/>
          </a:p>
          <a:p>
            <a:r>
              <a:rPr lang="en-GB" sz="1400" u="none" dirty="0" smtClean="0"/>
              <a:t>Ask the children to repeat the SAFE</a:t>
            </a:r>
            <a:r>
              <a:rPr lang="en-GB" sz="1400" u="none" baseline="0" dirty="0" smtClean="0"/>
              <a:t> slogan –</a:t>
            </a:r>
          </a:p>
          <a:p>
            <a:endParaRPr lang="en-GB" sz="1400" u="none" baseline="0" dirty="0" smtClean="0"/>
          </a:p>
          <a:p>
            <a:r>
              <a:rPr lang="en-GB" sz="1400" u="none" baseline="0" dirty="0" smtClean="0"/>
              <a:t>S – Stay </a:t>
            </a:r>
          </a:p>
          <a:p>
            <a:r>
              <a:rPr lang="en-GB" sz="1400" u="none" baseline="0" dirty="0" smtClean="0"/>
              <a:t>A - Away</a:t>
            </a:r>
          </a:p>
          <a:p>
            <a:r>
              <a:rPr lang="en-GB" sz="1400" u="none" baseline="0" dirty="0" smtClean="0"/>
              <a:t>F - From</a:t>
            </a:r>
          </a:p>
          <a:p>
            <a:r>
              <a:rPr lang="en-GB" sz="1400" u="none" baseline="0" dirty="0" smtClean="0"/>
              <a:t>E – the Edge!</a:t>
            </a:r>
          </a:p>
          <a:p>
            <a:endParaRPr lang="en-GB" sz="1400" u="none" baseline="0" dirty="0" smtClean="0"/>
          </a:p>
          <a:p>
            <a:r>
              <a:rPr lang="en-GB" sz="1400" i="1" u="none" baseline="0" dirty="0" smtClean="0"/>
              <a:t>If there is time, ask 4 children to hold up posters with a letter each and sort themselves into the correct order to spell out SAFE – leave the posters for teacher to pin up on board in classroom as a reminder.</a:t>
            </a:r>
            <a:endParaRPr lang="en-GB" sz="1400" i="1" u="non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62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59569" y="4501108"/>
            <a:ext cx="5460618" cy="468052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400" u="sng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ea typeface="Calibri"/>
                <a:cs typeface="Times New Roman"/>
              </a:rPr>
              <a:t>What is a canal? – sorting activity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i="1" dirty="0" smtClean="0">
                <a:ea typeface="Calibri"/>
                <a:cs typeface="Times New Roman"/>
              </a:rPr>
              <a:t>A selection of images handed out on the tables for sorting + post it notes – “river” &amp; “canal”. </a:t>
            </a:r>
            <a:r>
              <a:rPr lang="en-GB" sz="1400" i="1" dirty="0" smtClean="0">
                <a:effectLst/>
                <a:ea typeface="Calibri"/>
                <a:cs typeface="Times New Roman"/>
              </a:rPr>
              <a:t>Discuss in groups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Now talk together about the difference between a canal and a river</a:t>
            </a:r>
            <a:r>
              <a:rPr lang="en-GB" sz="1400" dirty="0" smtClean="0">
                <a:ea typeface="Calibri"/>
                <a:cs typeface="Times New Roman"/>
              </a:rPr>
              <a:t>, looking at the pictures to help you. </a:t>
            </a:r>
            <a:r>
              <a:rPr lang="en-GB" sz="1400" dirty="0" smtClean="0">
                <a:effectLst/>
                <a:ea typeface="Calibri"/>
                <a:cs typeface="Times New Roman"/>
              </a:rPr>
              <a:t>Then you can sort them into 2 groups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a typeface="Calibri"/>
                <a:cs typeface="Times New Roman"/>
              </a:rPr>
              <a:t>Q: </a:t>
            </a:r>
            <a:r>
              <a:rPr lang="en-GB" sz="1400" dirty="0" smtClean="0">
                <a:effectLst/>
                <a:ea typeface="Calibri"/>
                <a:cs typeface="Times New Roman"/>
              </a:rPr>
              <a:t>Is it a river? Or a </a:t>
            </a:r>
            <a:r>
              <a:rPr lang="en-GB" sz="1400" dirty="0" smtClean="0">
                <a:ea typeface="Calibri"/>
                <a:cs typeface="Times New Roman"/>
              </a:rPr>
              <a:t>canal</a:t>
            </a:r>
            <a:r>
              <a:rPr lang="en-GB" sz="1400" dirty="0">
                <a:ea typeface="Calibri"/>
                <a:cs typeface="Times New Roman"/>
              </a:rPr>
              <a:t>? </a:t>
            </a:r>
            <a:endParaRPr lang="en-GB" sz="1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i="1" dirty="0" smtClean="0">
                <a:ea typeface="Calibri"/>
                <a:cs typeface="Times New Roman"/>
              </a:rPr>
              <a:t>Listen </a:t>
            </a:r>
            <a:r>
              <a:rPr lang="en-GB" sz="1400" i="1" dirty="0">
                <a:ea typeface="Calibri"/>
                <a:cs typeface="Times New Roman"/>
              </a:rPr>
              <a:t>in to responses in </a:t>
            </a:r>
            <a:r>
              <a:rPr lang="en-GB" sz="1400" i="1" dirty="0" smtClean="0">
                <a:ea typeface="Calibri"/>
                <a:cs typeface="Times New Roman"/>
              </a:rPr>
              <a:t>discussion. T</a:t>
            </a:r>
            <a:r>
              <a:rPr lang="en-GB" sz="1400" i="1" dirty="0" smtClean="0">
                <a:effectLst/>
                <a:ea typeface="Calibri"/>
                <a:cs typeface="Times New Roman"/>
              </a:rPr>
              <a:t>hey will come up with all sorts of answers including ‘Canals are smaller than rivers’. ‘Canals are dirtier than rivers.’ ‘Canals have boats on them.’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For most of their answers the response is: “Well that’s sometimes true but I’m looking for something which is </a:t>
            </a:r>
            <a:r>
              <a:rPr lang="en-GB" sz="1400" u="sng" dirty="0" smtClean="0">
                <a:effectLst/>
                <a:ea typeface="Calibri"/>
                <a:cs typeface="Times New Roman"/>
              </a:rPr>
              <a:t>always</a:t>
            </a:r>
            <a:r>
              <a:rPr lang="en-GB" sz="1400" dirty="0" smtClean="0">
                <a:effectLst/>
                <a:ea typeface="Calibri"/>
                <a:cs typeface="Times New Roman"/>
              </a:rPr>
              <a:t> true.”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A:  Canals were </a:t>
            </a:r>
            <a:r>
              <a:rPr lang="en-GB" sz="1400" dirty="0" smtClean="0">
                <a:solidFill>
                  <a:srgbClr val="FF0000"/>
                </a:solidFill>
                <a:ea typeface="Calibri"/>
                <a:cs typeface="Times New Roman"/>
              </a:rPr>
              <a:t>made by people</a:t>
            </a: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. They have steep, straight sides.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Rivers are natural, they often bend and have uneven edges.</a:t>
            </a:r>
            <a:endParaRPr lang="en-GB" sz="1400" dirty="0" smtClean="0">
              <a:effectLst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46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ea typeface="Calibri"/>
                <a:cs typeface="Times New Roman"/>
              </a:rPr>
              <a:t>Canal or river?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Q: Is this a picture of a canal or a river?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A:  River</a:t>
            </a:r>
            <a:endParaRPr lang="en-GB" sz="1400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This is the River Ouzel in Milton Keynes.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You can see the banks of the river are </a:t>
            </a:r>
            <a:r>
              <a:rPr lang="en-GB" sz="1400" u="sng" dirty="0" smtClean="0">
                <a:effectLst/>
                <a:ea typeface="Calibri"/>
                <a:cs typeface="Times New Roman"/>
              </a:rPr>
              <a:t>curving</a:t>
            </a:r>
            <a:r>
              <a:rPr lang="en-GB" sz="1400" dirty="0" smtClean="0">
                <a:effectLst/>
                <a:ea typeface="Calibri"/>
                <a:cs typeface="Times New Roman"/>
              </a:rPr>
              <a:t> and the edges are </a:t>
            </a:r>
            <a:r>
              <a:rPr lang="en-GB" sz="1400" u="sng" dirty="0" smtClean="0">
                <a:effectLst/>
                <a:ea typeface="Calibri"/>
                <a:cs typeface="Times New Roman"/>
              </a:rPr>
              <a:t>uneven</a:t>
            </a:r>
            <a:r>
              <a:rPr lang="en-GB" sz="1400" dirty="0" smtClean="0">
                <a:effectLst/>
                <a:ea typeface="Calibri"/>
                <a:cs typeface="Times New Roman"/>
              </a:rPr>
              <a:t> – the water has sometimes flooded over and helped plants to grow well </a:t>
            </a:r>
            <a:r>
              <a:rPr lang="en-GB" sz="1400" dirty="0" smtClean="0">
                <a:ea typeface="Calibri"/>
                <a:cs typeface="Times New Roman"/>
              </a:rPr>
              <a:t>by </a:t>
            </a:r>
            <a:r>
              <a:rPr lang="en-GB" sz="1400" dirty="0" smtClean="0">
                <a:effectLst/>
                <a:ea typeface="Calibri"/>
                <a:cs typeface="Times New Roman"/>
              </a:rPr>
              <a:t>the water.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552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Q: Is this a picture of a canal or a river?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A: It’s a canal.</a:t>
            </a:r>
            <a:endParaRPr lang="en-GB" sz="14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This is the Grand Union canal near Leighton Buzzard, not far from here.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You can see the banks of the canal are straight and have been built by people.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ea typeface="Calibri"/>
                <a:cs typeface="Times New Roman"/>
              </a:rPr>
              <a:t>The edges are steep and go straight down into the water.</a:t>
            </a:r>
            <a:endParaRPr lang="en-GB" sz="1400" dirty="0" smtClean="0">
              <a:effectLst/>
              <a:latin typeface="+mn-lt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The canal water does not go up and down, it’s the same in summer and winter.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The boats are often narrower than on a river – they are called barges, or narrowboats.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552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3585" y="4501108"/>
            <a:ext cx="5358602" cy="4968552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ea typeface="Calibri"/>
                <a:cs typeface="Times New Roman"/>
              </a:rPr>
              <a:t>When was the canal built?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Q: Who would like to have a guess how many years ago the Grand Union canal</a:t>
            </a:r>
            <a:r>
              <a:rPr lang="en-GB" sz="1400" dirty="0">
                <a:ea typeface="Calibri"/>
                <a:cs typeface="Times New Roman"/>
              </a:rPr>
              <a:t> </a:t>
            </a:r>
            <a:r>
              <a:rPr lang="en-GB" sz="1400" dirty="0" smtClean="0">
                <a:ea typeface="Calibri"/>
                <a:cs typeface="Times New Roman"/>
              </a:rPr>
              <a:t>was built?</a:t>
            </a:r>
            <a:endParaRPr lang="en-GB" sz="1400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a typeface="Calibri"/>
                <a:cs typeface="Times New Roman"/>
              </a:rPr>
              <a:t>CLUE: </a:t>
            </a:r>
            <a:r>
              <a:rPr lang="en-GB" sz="1400" dirty="0" smtClean="0">
                <a:ea typeface="Calibri"/>
                <a:cs typeface="Times New Roman"/>
              </a:rPr>
              <a:t>It’s from a time before cars and trains had been invented at all …</a:t>
            </a:r>
            <a:endParaRPr lang="en-GB" sz="1400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i="1" dirty="0" smtClean="0">
                <a:effectLst/>
                <a:ea typeface="Calibri"/>
                <a:cs typeface="Times New Roman"/>
              </a:rPr>
              <a:t>Take answers from the children. You can say </a:t>
            </a:r>
            <a:r>
              <a:rPr lang="en-GB" sz="1400" i="1" u="sng" dirty="0" smtClean="0">
                <a:effectLst/>
                <a:ea typeface="Calibri"/>
                <a:cs typeface="Times New Roman"/>
              </a:rPr>
              <a:t>higher or lower </a:t>
            </a:r>
            <a:r>
              <a:rPr lang="en-GB" sz="1400" i="1" dirty="0" smtClean="0">
                <a:effectLst/>
                <a:ea typeface="Calibri"/>
                <a:cs typeface="Times New Roman"/>
              </a:rPr>
              <a:t>depending on their answers.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i="1" dirty="0" smtClean="0">
                <a:solidFill>
                  <a:srgbClr val="FF0000"/>
                </a:solidFill>
                <a:ea typeface="Calibri"/>
                <a:cs typeface="Times New Roman"/>
              </a:rPr>
              <a:t>A: </a:t>
            </a:r>
            <a:r>
              <a:rPr lang="en-GB" sz="1400" i="1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When (if) somebody says 200 years old , say “</a:t>
            </a:r>
            <a:r>
              <a:rPr lang="en-GB" sz="14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You’re very close.”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Let’s find out together when it was built……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ea typeface="Calibri"/>
                <a:cs typeface="Times New Roman"/>
              </a:rPr>
              <a:t>Timeline activity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Times New Roman"/>
              </a:rPr>
              <a:t>I’d like 4 children from the class to come up to the front to hold something up … (choose 4)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i="1" dirty="0" smtClean="0">
                <a:effectLst/>
                <a:ea typeface="Calibri"/>
                <a:cs typeface="Times New Roman"/>
              </a:rPr>
              <a:t>Give each child a large card from Lesson </a:t>
            </a:r>
            <a:r>
              <a:rPr lang="en-GB" sz="1400" i="1" dirty="0" smtClean="0">
                <a:ea typeface="Calibri"/>
                <a:cs typeface="Times New Roman"/>
              </a:rPr>
              <a:t>resources pack, </a:t>
            </a:r>
            <a:r>
              <a:rPr lang="en-GB" sz="1400" i="1" dirty="0" smtClean="0">
                <a:effectLst/>
                <a:ea typeface="Calibri"/>
                <a:cs typeface="Times New Roman"/>
              </a:rPr>
              <a:t>with the timeline dates on: 2019, 1939, 1837, 1797  and a ribbon to join them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i="1" dirty="0" smtClean="0">
                <a:ea typeface="Calibri"/>
                <a:cs typeface="Times New Roman"/>
              </a:rPr>
              <a:t>Other children sort them into reverse order, going backwards in time with ribbon held by each child as a timeline.   </a:t>
            </a:r>
            <a:r>
              <a:rPr lang="en-GB" sz="1400" dirty="0" smtClean="0">
                <a:ea typeface="Calibri"/>
                <a:cs typeface="Times New Roman"/>
              </a:rPr>
              <a:t>Let’s check that….</a:t>
            </a:r>
            <a:endParaRPr lang="en-GB" sz="1400" dirty="0" smtClean="0">
              <a:effectLst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15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ea typeface="Calibri"/>
                <a:cs typeface="Times New Roman"/>
              </a:rPr>
              <a:t>Timeline activity</a:t>
            </a:r>
          </a:p>
          <a:p>
            <a:r>
              <a:rPr lang="en-GB" sz="1400" i="1" dirty="0" smtClean="0"/>
              <a:t>Pass the children in timeline a ribbon between them, one by one to show time going backwards from today.</a:t>
            </a:r>
          </a:p>
          <a:p>
            <a:endParaRPr lang="en-GB" sz="1400" dirty="0"/>
          </a:p>
          <a:p>
            <a:r>
              <a:rPr lang="en-GB" sz="1400" dirty="0" smtClean="0"/>
              <a:t>Q: Can anyone fill in my blank spaces with events in the past?</a:t>
            </a:r>
          </a:p>
          <a:p>
            <a:endParaRPr lang="en-GB" sz="1400" dirty="0"/>
          </a:p>
          <a:p>
            <a:r>
              <a:rPr lang="en-GB" sz="1400" dirty="0" smtClean="0">
                <a:solidFill>
                  <a:srgbClr val="FF0000"/>
                </a:solidFill>
              </a:rPr>
              <a:t>A:  Second World War / World War 2 and Victoria</a:t>
            </a:r>
          </a:p>
          <a:p>
            <a:endParaRPr lang="en-GB" sz="1400" dirty="0">
              <a:solidFill>
                <a:srgbClr val="FF0000"/>
              </a:solidFill>
            </a:endParaRPr>
          </a:p>
          <a:p>
            <a:endParaRPr lang="en-GB" sz="1400" dirty="0" smtClean="0">
              <a:solidFill>
                <a:srgbClr val="FF0000"/>
              </a:solidFill>
            </a:endParaRPr>
          </a:p>
          <a:p>
            <a:r>
              <a:rPr lang="en-GB" sz="1400" dirty="0" smtClean="0"/>
              <a:t>So now we know that the Grand Union Canal was started in 1797, before there were any cars, lorries or trains.</a:t>
            </a: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552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latin typeface="+mn-lt"/>
                <a:ea typeface="Calibri"/>
                <a:cs typeface="Times New Roman"/>
              </a:rPr>
              <a:t>When was it built?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The Grand Union Canal was started in 1797 and it was opened in stages as it was finished.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It  was all completely open in 1805.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Q: Who can work out how many years it took them to finish it? </a:t>
            </a:r>
            <a:r>
              <a:rPr lang="en-GB" sz="1400" i="1" dirty="0" smtClean="0">
                <a:effectLst/>
                <a:latin typeface="+mn-lt"/>
                <a:ea typeface="Calibri"/>
                <a:cs typeface="Times New Roman"/>
              </a:rPr>
              <a:t>(Point to the two dates on the slide)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A:  8 years</a:t>
            </a:r>
            <a:endParaRPr lang="en-GB" sz="14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This is a picture of the opening ceremony of the canal in Paddington in 1801.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You can see lots of people waving their hats and boats with flags on the masts, as it was a big celebration. A bit like the opening ceremony of the Olympics.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a typeface="Calibri"/>
                <a:cs typeface="Times New Roman"/>
              </a:rPr>
              <a:t>For the time in history, it was a major engineering success and was very expensive and important.</a:t>
            </a:r>
            <a:endParaRPr lang="en-GB" sz="14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829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u="sng" dirty="0" smtClean="0">
                <a:effectLst/>
                <a:latin typeface="+mn-lt"/>
                <a:ea typeface="Calibri"/>
                <a:cs typeface="Times New Roman"/>
              </a:rPr>
              <a:t>How did they build the canal?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Today we use big machines, cranes, diggers for building new structures.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4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Q: What do you think they had to use to </a:t>
            </a:r>
            <a:r>
              <a:rPr lang="en-GB" sz="1400" dirty="0" smtClean="0">
                <a:ea typeface="Calibri"/>
                <a:cs typeface="Times New Roman"/>
              </a:rPr>
              <a:t>dig</a:t>
            </a: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 the canal in those days?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i="1" dirty="0" smtClean="0">
                <a:ea typeface="Calibri"/>
                <a:cs typeface="Times New Roman"/>
              </a:rPr>
              <a:t>Give a clue if needed: role-play digging using a spade, swinging pickaxe </a:t>
            </a:r>
            <a:endParaRPr lang="en-GB" sz="1400" i="1" dirty="0" smtClean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A: Hand tools such as spades, </a:t>
            </a:r>
            <a:r>
              <a:rPr lang="en-GB" sz="1400" dirty="0" smtClean="0">
                <a:solidFill>
                  <a:srgbClr val="FF0000"/>
                </a:solidFill>
                <a:ea typeface="Calibri"/>
                <a:cs typeface="Times New Roman"/>
              </a:rPr>
              <a:t>pickaxes and wheelbarrows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400" dirty="0">
              <a:solidFill>
                <a:srgbClr val="FF0000"/>
              </a:solidFill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400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latin typeface="+mn-lt"/>
                <a:ea typeface="Calibri"/>
                <a:cs typeface="Times New Roman"/>
              </a:rPr>
              <a:t>Let’s have a look at some of the people who dug the canals …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4D87E-970D-4535-96ED-477AB67AEDC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47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617FC-FB80-4D45-BCAA-028607B28B6C}" type="datetime1">
              <a:rPr lang="en-GB" smtClean="0"/>
              <a:t>23/05/19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E6E0-6D8A-4175-9CA8-DB0B8F5F4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584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94F9-BAD3-4A00-A395-5A4EC07458DE}" type="datetime1">
              <a:rPr lang="en-GB" smtClean="0"/>
              <a:t>23/05/19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E6E0-6D8A-4175-9CA8-DB0B8F5F4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01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BED8-4CFF-4877-969C-DE47C6344ADE}" type="datetime1">
              <a:rPr lang="en-GB" smtClean="0"/>
              <a:t>23/05/19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E6E0-6D8A-4175-9CA8-DB0B8F5F4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57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B545-16DD-49CA-940D-EDCC2F089CFE}" type="datetime1">
              <a:rPr lang="en-GB" smtClean="0"/>
              <a:t>23/05/19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E6E0-6D8A-4175-9CA8-DB0B8F5F4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C21F-E6F6-489A-8EB3-EAF72431BFAD}" type="datetime1">
              <a:rPr lang="en-GB" smtClean="0"/>
              <a:t>23/05/19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E6E0-6D8A-4175-9CA8-DB0B8F5F4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43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A812-D695-4769-897C-B5BB01AA6B46}" type="datetime1">
              <a:rPr lang="en-GB" smtClean="0"/>
              <a:t>23/05/19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E6E0-6D8A-4175-9CA8-DB0B8F5F4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87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1B84-0B9B-423F-8A53-3D68DB623633}" type="datetime1">
              <a:rPr lang="en-GB" smtClean="0"/>
              <a:t>23/05/19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E6E0-6D8A-4175-9CA8-DB0B8F5F4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986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95AFF-08CB-4DE2-B14C-EB463194FF17}" type="datetime1">
              <a:rPr lang="en-GB" smtClean="0"/>
              <a:t>23/05/19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E6E0-6D8A-4175-9CA8-DB0B8F5F4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81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63DD9-BEA2-4A98-AB1A-BCE25FAD99C8}" type="datetime1">
              <a:rPr lang="en-GB" smtClean="0"/>
              <a:t>23/05/19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E6E0-6D8A-4175-9CA8-DB0B8F5F4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75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CDA9B-AD06-434E-9D16-C0FBAF65AE1D}" type="datetime1">
              <a:rPr lang="en-GB" smtClean="0"/>
              <a:t>23/05/19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E6E0-6D8A-4175-9CA8-DB0B8F5F4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66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2D4F-A8FE-45D9-A714-2C43B522340D}" type="datetime1">
              <a:rPr lang="en-GB" smtClean="0"/>
              <a:t>23/05/19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E6E0-6D8A-4175-9CA8-DB0B8F5F4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07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183D5-F0B0-4D88-894F-02A59653A062}" type="datetime1">
              <a:rPr lang="en-GB" smtClean="0"/>
              <a:t>23/05/19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2E6E0-6D8A-4175-9CA8-DB0B8F5F4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17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pag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79" y="0"/>
            <a:ext cx="924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29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e 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59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6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ge 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" y="88475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0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e 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8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1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 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10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6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ge 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8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5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 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8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0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e 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8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3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 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48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6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 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686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8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 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75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8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136904" cy="1251243"/>
          </a:xfrm>
        </p:spPr>
        <p:txBody>
          <a:bodyPr>
            <a:normAutofit/>
          </a:bodyPr>
          <a:lstStyle/>
          <a:p>
            <a:endParaRPr lang="en-GB" sz="3200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pag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61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20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e 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" y="117013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8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 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3" y="86018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7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 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75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6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 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81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7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 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76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 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8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5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 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8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1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 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30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3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 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45" y="0"/>
            <a:ext cx="926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0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71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8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age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8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8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 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62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0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 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02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1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e 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29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3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e 8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75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7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 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8"/>
            <a:ext cx="9144000" cy="67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4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2791</Words>
  <Application>Microsoft Macintosh PowerPoint</Application>
  <PresentationFormat>On-screen Show (4:3)</PresentationFormat>
  <Paragraphs>261</Paragraphs>
  <Slides>28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British Waterways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the canal in Brentford</dc:title>
  <dc:creator>Elaine Stanley</dc:creator>
  <cp:lastModifiedBy>.</cp:lastModifiedBy>
  <cp:revision>114</cp:revision>
  <cp:lastPrinted>2012-02-20T15:36:31Z</cp:lastPrinted>
  <dcterms:created xsi:type="dcterms:W3CDTF">2012-02-20T10:48:44Z</dcterms:created>
  <dcterms:modified xsi:type="dcterms:W3CDTF">2019-05-23T13:42:32Z</dcterms:modified>
</cp:coreProperties>
</file>